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sldIdLst>
    <p:sldId id="256" r:id="rId2"/>
    <p:sldId id="328" r:id="rId3"/>
    <p:sldId id="294" r:id="rId4"/>
    <p:sldId id="315" r:id="rId5"/>
    <p:sldId id="319" r:id="rId6"/>
    <p:sldId id="316" r:id="rId7"/>
    <p:sldId id="317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30" r:id="rId17"/>
    <p:sldId id="331" r:id="rId18"/>
    <p:sldId id="329" r:id="rId19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D3F"/>
    <a:srgbClr val="FF9900"/>
    <a:srgbClr val="FF6600"/>
    <a:srgbClr val="CD33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46" y="72"/>
      </p:cViewPr>
      <p:guideLst>
        <p:guide orient="horz" pos="2154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4CC9CB97-DD5D-48A1-9E13-5F6216E1BD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049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0DBDC1-73BD-400F-9E51-3316DF4ED0A4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795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4CC9CB97-DD5D-48A1-9E13-5F6216E1BD16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5676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84F30F4-96C8-4AC7-B2CE-5196ED07F8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7525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8AD7C35-BBB1-49C4-94D4-E04005CCC6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286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58499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58499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0BA3FB2-BC92-4A6F-9BF5-806D664B6C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6131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030767B-7D0B-4EC7-997B-8C5188338F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2833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EF993C6-0C51-434B-976E-CE181E8D18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1705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3830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3830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382D4C5-6E1C-42EB-902C-3A4067E86D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4286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493E403-DE6F-43DB-AAC9-D67EF93FF3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7679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6F6E98A-AF1C-476E-B021-25F8769FFC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0116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1C3FA63-FD47-402C-8670-29A2CD550F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7623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8F22BB-210F-464C-9631-AB8BE4996E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8024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3A88B79-C347-48FE-B1E4-2C2D21C3AE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9341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щёлкните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44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8D285873-D1CE-4CF8-B80B-6C98ECCC5C8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ts val="141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1079872" y="301625"/>
            <a:ext cx="8492753" cy="4990380"/>
          </a:xfrm>
          <a:ln/>
        </p:spPr>
        <p:txBody>
          <a:bodyPr tIns="39116"/>
          <a:lstStyle/>
          <a:p>
            <a:br>
              <a:rPr lang="ru-RU" dirty="0"/>
            </a:br>
            <a:r>
              <a:rPr lang="ru-RU" dirty="0"/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– 45.03.02_00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и прикладная лингвистика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 – Бакалавр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обучения – 4 года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/>
            </a:br>
            <a:endParaRPr lang="ru-RU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algn="ctr"/>
            <a:endParaRPr lang="ru-RU" dirty="0"/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944" y="3794469"/>
            <a:ext cx="7260276" cy="299507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992" y="395461"/>
            <a:ext cx="5976602" cy="687493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Лингвистические дисциплины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768" y="5003973"/>
            <a:ext cx="9577064" cy="2376264"/>
          </a:xfrm>
        </p:spPr>
        <p:txBody>
          <a:bodyPr/>
          <a:lstStyle/>
          <a:p>
            <a:pPr algn="just"/>
            <a:r>
              <a:rPr lang="ru-RU" dirty="0"/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«Введение в языкознание», «Основы теоретической и прикладной лингвистики», «Теория языка: фонетика, лексикология, грамматика»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позволяют студенту составить целостное представление о языке как о структурированной системе, знакомят с  понятийно-терминологическим аппаратом языкознания, методами и приемами современной науки о языке.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992" y="1423318"/>
            <a:ext cx="5760517" cy="324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72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7984" y="107429"/>
            <a:ext cx="6048424" cy="43204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Иностранные языки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768" y="4211885"/>
            <a:ext cx="9720832" cy="4311080"/>
          </a:xfrm>
        </p:spPr>
        <p:txBody>
          <a:bodyPr/>
          <a:lstStyle/>
          <a:p>
            <a:pPr algn="just"/>
            <a:r>
              <a:rPr lang="ru-RU" sz="2800" dirty="0"/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предполагает глубокое и систематическое изучение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английского языка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(фонетика, грамматика, лексикология, стилистика, практика речи).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Важная роль отводится обучению второму иностранному языку в коммуникативных целях (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немецкий, испанский, итальянский, французский и китайский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 старших курсах предлагается базовый курс третьего иностранного языка (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испанский, французский, итальянский, сербский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2400" dirty="0"/>
          </a:p>
          <a:p>
            <a:r>
              <a:rPr lang="ru-RU" sz="2400" dirty="0"/>
              <a:t>	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48" y="755501"/>
            <a:ext cx="5004307" cy="333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53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3968" y="323452"/>
            <a:ext cx="6336704" cy="813915"/>
          </a:xfrm>
        </p:spPr>
        <p:txBody>
          <a:bodyPr/>
          <a:lstStyle/>
          <a:p>
            <a:r>
              <a:rPr lang="ru-RU" dirty="0"/>
              <a:t>Дисциплины по выбору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760" y="5508029"/>
            <a:ext cx="9285411" cy="2510880"/>
          </a:xfrm>
        </p:spPr>
        <p:txBody>
          <a:bodyPr/>
          <a:lstStyle/>
          <a:p>
            <a:pPr algn="just"/>
            <a:r>
              <a:rPr lang="ru-RU" sz="2800" dirty="0"/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слушают цикл курсов по смежным лингвистическим дисциплинам: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психолингвистике, социолингвистике, когнитивной и корпусной лингвистике, лингводидактике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т. д. Этот цикл предполагает освоение экспериментальных и корпусных подходов к исследованию языковых механизмов</a:t>
            </a:r>
            <a:r>
              <a:rPr lang="ru-RU" sz="24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992" y="1426849"/>
            <a:ext cx="5688385" cy="379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21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856" y="301626"/>
            <a:ext cx="8636769" cy="885924"/>
          </a:xfrm>
        </p:spPr>
        <p:txBody>
          <a:bodyPr/>
          <a:lstStyle/>
          <a:p>
            <a:r>
              <a:rPr lang="ru-RU" sz="3200" dirty="0"/>
              <a:t>Основы математики</a:t>
            </a:r>
            <a:br>
              <a:rPr lang="ru-RU" sz="3200" dirty="0"/>
            </a:br>
            <a:r>
              <a:rPr lang="ru-RU" sz="3200" dirty="0"/>
              <a:t> и программирования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824" y="3707829"/>
            <a:ext cx="9001000" cy="4752528"/>
          </a:xfrm>
        </p:spPr>
        <p:txBody>
          <a:bodyPr/>
          <a:lstStyle/>
          <a:p>
            <a:r>
              <a:rPr lang="ru-RU" dirty="0"/>
              <a:t> 	</a:t>
            </a:r>
            <a:r>
              <a:rPr lang="ru-RU" sz="2400" dirty="0"/>
              <a:t>Эти курсы знакомят студентов с разделами математики, наиболее существенными для исследований языка как объекта моделирования (элементы высшей математики, математическая логика, теория вероятностей, статистика и т. д.). </a:t>
            </a:r>
          </a:p>
          <a:p>
            <a:r>
              <a:rPr lang="ru-RU" sz="2400" dirty="0"/>
              <a:t>	Студенты изучают основы программирования, знакомятся c информационными технологиями в области лингвистики, приемами автоматической обработки текстовых массивов.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754" y="1433027"/>
            <a:ext cx="1400276" cy="20955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312" y="1399939"/>
            <a:ext cx="1430462" cy="2095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5996" y="1399939"/>
            <a:ext cx="1333500" cy="2095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7924" y="1439127"/>
            <a:ext cx="1390488" cy="205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6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689731"/>
            <a:ext cx="9069387" cy="1260475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2816" y="2411685"/>
            <a:ext cx="9684623" cy="5147990"/>
          </a:xfrm>
        </p:spPr>
        <p:txBody>
          <a:bodyPr/>
          <a:lstStyle/>
          <a:p>
            <a:pPr algn="just"/>
            <a:r>
              <a:rPr lang="ru-RU" sz="2800" dirty="0"/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Учебно-производственная практика проходит в ведущих научных учреждениях Москвы (РАН, РГГУ, подразделения МГТУ), а также в российских компаниях, занятых разработкой лингвистических приложений, переводческих и туристических агентствах.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393" y="5022920"/>
            <a:ext cx="1656184" cy="16561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772" y="4677557"/>
            <a:ext cx="2134021" cy="133376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flipH="1">
            <a:off x="6066419" y="5999312"/>
            <a:ext cx="3757373" cy="951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i="1" dirty="0">
                <a:solidFill>
                  <a:srgbClr val="FF0101"/>
                </a:solidFill>
                <a:latin typeface="Century Gothic" panose="020B0502020202020204" pitchFamily="34" charset="0"/>
              </a:rPr>
            </a:br>
            <a:r>
              <a:rPr lang="ru-RU" sz="2400" b="1" i="1" dirty="0">
                <a:solidFill>
                  <a:srgbClr val="FF0101"/>
                </a:solidFill>
                <a:latin typeface="Century Gothic" panose="020B0502020202020204" pitchFamily="34" charset="0"/>
              </a:rPr>
              <a:t>Эдельвейс</a:t>
            </a:r>
          </a:p>
          <a:p>
            <a:pPr algn="r"/>
            <a:r>
              <a:rPr lang="ru-RU" b="1" i="1" dirty="0">
                <a:solidFill>
                  <a:srgbClr val="C40002"/>
                </a:solidFill>
                <a:latin typeface="Roboto"/>
              </a:rPr>
              <a:t>АГЕНТСТВО ПЕРЕВОДОВ</a:t>
            </a:r>
            <a:endParaRPr lang="ru-RU" b="1" i="1" dirty="0">
              <a:solidFill>
                <a:srgbClr val="C40002"/>
              </a:solidFill>
              <a:effectLst/>
              <a:latin typeface="Roboto"/>
            </a:endParaRPr>
          </a:p>
        </p:txBody>
      </p:sp>
      <p:pic>
        <p:nvPicPr>
          <p:cNvPr id="3074" name="Picture 2" descr="http://contact-com.ru/d/773996/t/v155/images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41" y="6361840"/>
            <a:ext cx="3007719" cy="375966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419" y="4605613"/>
            <a:ext cx="1351095" cy="13300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16" y="4757361"/>
            <a:ext cx="3581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82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32000" y="683493"/>
            <a:ext cx="5904656" cy="1008112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и дальнейшее образование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75816" y="2627709"/>
            <a:ext cx="8853363" cy="5679232"/>
          </a:xfrm>
        </p:spPr>
        <p:txBody>
          <a:bodyPr/>
          <a:lstStyle/>
          <a:p>
            <a:pPr marL="514350" indent="-514350" algn="just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IT-компаниях в области обработки естественного языка, издательствах, переводческих агентствах, в сфере науки и образования.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Магистратура в российских и зарубежных вузах.</a:t>
            </a:r>
          </a:p>
        </p:txBody>
      </p:sp>
    </p:spTree>
    <p:extLst>
      <p:ext uri="{BB962C8B-B14F-4D97-AF65-F5344CB8AC3E}">
        <p14:creationId xmlns:p14="http://schemas.microsoft.com/office/powerpoint/2010/main" val="1567092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9953" y="251445"/>
            <a:ext cx="6408712" cy="1728192"/>
          </a:xfrm>
        </p:spPr>
        <p:txBody>
          <a:bodyPr/>
          <a:lstStyle/>
          <a:p>
            <a:r>
              <a:rPr lang="ru-RU" sz="3200" dirty="0"/>
              <a:t>Магистратура</a:t>
            </a:r>
            <a:br>
              <a:rPr lang="ru-RU" sz="3200" dirty="0"/>
            </a:br>
            <a:r>
              <a:rPr lang="ru-RU" sz="3200" b="1" dirty="0"/>
              <a:t>Направление подготовки: 45.04.02 «Лингвистика»</a:t>
            </a:r>
            <a:br>
              <a:rPr lang="ru-RU" sz="3200" b="1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792" y="2051645"/>
            <a:ext cx="9433048" cy="5400600"/>
          </a:xfrm>
        </p:spPr>
        <p:txBody>
          <a:bodyPr/>
          <a:lstStyle/>
          <a:p>
            <a:pPr algn="ctr"/>
            <a:r>
              <a:rPr lang="ru-RU" b="1" dirty="0"/>
              <a:t>Направленность </a:t>
            </a:r>
          </a:p>
          <a:p>
            <a:pPr algn="ctr"/>
            <a:r>
              <a:rPr lang="ru-RU" b="1" dirty="0"/>
              <a:t>«Лингвистика, лингводидактика и межкультурная коммуникация»</a:t>
            </a:r>
          </a:p>
          <a:p>
            <a:r>
              <a:rPr lang="ru-RU" b="1" dirty="0"/>
              <a:t>Условия приема: </a:t>
            </a:r>
            <a:r>
              <a:rPr lang="ru-RU" dirty="0"/>
              <a:t>наличие диплома бакалавра или специалиста о высшем образовании</a:t>
            </a:r>
          </a:p>
          <a:p>
            <a:r>
              <a:rPr lang="ru-RU" b="1" dirty="0"/>
              <a:t>Форма обучения: </a:t>
            </a:r>
            <a:r>
              <a:rPr lang="ru-RU" dirty="0"/>
              <a:t>очная </a:t>
            </a:r>
          </a:p>
          <a:p>
            <a:r>
              <a:rPr lang="ru-RU" b="1" dirty="0"/>
              <a:t>Срок обучения: </a:t>
            </a:r>
            <a:r>
              <a:rPr lang="ru-RU" dirty="0"/>
              <a:t>2 года</a:t>
            </a:r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Квалификация:</a:t>
            </a:r>
            <a:r>
              <a:rPr lang="ru-RU" dirty="0"/>
              <a:t> магистр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086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5977" y="301625"/>
            <a:ext cx="6192688" cy="1606004"/>
          </a:xfrm>
        </p:spPr>
        <p:txBody>
          <a:bodyPr/>
          <a:lstStyle/>
          <a:p>
            <a:r>
              <a:rPr lang="ru-RU" sz="3600" b="1" dirty="0"/>
              <a:t>Виды профессиональной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627" y="2339677"/>
            <a:ext cx="9069387" cy="438308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/>
              <a:t>Лингводидактическая</a:t>
            </a:r>
          </a:p>
          <a:p>
            <a:pPr marL="514350" indent="-514350">
              <a:buAutoNum type="arabicPeriod"/>
            </a:pPr>
            <a:r>
              <a:rPr lang="ru-RU" dirty="0"/>
              <a:t>Консультативно-коммуникативная</a:t>
            </a:r>
          </a:p>
          <a:p>
            <a:pPr marL="0" indent="0"/>
            <a:endParaRPr lang="ru-RU" dirty="0"/>
          </a:p>
          <a:p>
            <a:pPr marL="0" indent="0" algn="just"/>
            <a:r>
              <a:rPr lang="ru-RU" sz="2400" i="1" dirty="0"/>
              <a:t>Магистерская программа предназначена для бакалавров и специалистов, ставящих своей целью углубленное изучение фундаментальных основ лингвистики, иностранных языков и подготовку к педагогической работе. Большое внимание в программе уделено методике преподавания иностранных языков для профессиональных целей </a:t>
            </a:r>
            <a:r>
              <a:rPr lang="ru-RU" sz="2400" i="1"/>
              <a:t>и компьютерной лингводидактике</a:t>
            </a:r>
            <a:r>
              <a:rPr lang="ru-RU" sz="24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3587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07864" y="5075981"/>
            <a:ext cx="8064896" cy="1723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8 495 632 22 39 деканат факультета «Лингвистика»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8 499 263 66 90 каф. «Романо-германские языки»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064" y="899517"/>
            <a:ext cx="4468266" cy="29713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07864" y="4427909"/>
            <a:ext cx="5263676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http://fn.bmstu.ru/faculty-lingvo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30668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824" y="755501"/>
            <a:ext cx="9069387" cy="1260475"/>
          </a:xfrm>
        </p:spPr>
        <p:txBody>
          <a:bodyPr/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Вступительные испытания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784" y="2987749"/>
            <a:ext cx="6552481" cy="4176464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ЕГЭ по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русскому языку;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иностранному языку;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обществознанию.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931" y="2483693"/>
            <a:ext cx="4932206" cy="328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81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816" y="5508028"/>
            <a:ext cx="9001000" cy="1008113"/>
          </a:xfrm>
        </p:spPr>
        <p:txBody>
          <a:bodyPr/>
          <a:lstStyle/>
          <a:p>
            <a:pPr marL="0" indent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структуры языка, его происхождения, развития, функционирования, поиск языковых универсалий.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055" y="1547589"/>
            <a:ext cx="4536504" cy="326212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87984" y="766196"/>
            <a:ext cx="5832647" cy="493084"/>
          </a:xfrm>
          <a:prstGeom prst="rect">
            <a:avLst/>
          </a:prstGeom>
          <a:solidFill>
            <a:srgbClr val="FF8D3F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лингвистика</a:t>
            </a:r>
          </a:p>
        </p:txBody>
      </p:sp>
    </p:spTree>
    <p:extLst>
      <p:ext uri="{BB962C8B-B14F-4D97-AF65-F5344CB8AC3E}">
        <p14:creationId xmlns:p14="http://schemas.microsoft.com/office/powerpoint/2010/main" val="4238176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793" y="5003973"/>
            <a:ext cx="9531888" cy="2864288"/>
          </a:xfrm>
        </p:spPr>
        <p:txBody>
          <a:bodyPr/>
          <a:lstStyle/>
          <a:p>
            <a:r>
              <a:rPr lang="ru-RU" b="1" dirty="0"/>
              <a:t>  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7824" y="5292005"/>
            <a:ext cx="8568952" cy="779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способов оптимизации различных сфер функционирования языковой системы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87984" y="539477"/>
            <a:ext cx="5688631" cy="493084"/>
          </a:xfrm>
          <a:prstGeom prst="rect">
            <a:avLst/>
          </a:prstGeom>
          <a:solidFill>
            <a:srgbClr val="FF8D3F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Прикладная лингвистика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954" y="1709652"/>
            <a:ext cx="4187566" cy="261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71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24" y="2267669"/>
            <a:ext cx="9163082" cy="4932091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087984" y="395461"/>
            <a:ext cx="5904656" cy="1656184"/>
          </a:xfrm>
          <a:prstGeom prst="rect">
            <a:avLst/>
          </a:prstGeom>
          <a:solidFill>
            <a:srgbClr val="ED7D3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</a:t>
            </a:r>
            <a:r>
              <a:rPr lang="ru-RU" sz="3200" b="1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коммуникативной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языка </a:t>
            </a:r>
          </a:p>
        </p:txBody>
      </p:sp>
    </p:spTree>
    <p:extLst>
      <p:ext uri="{BB962C8B-B14F-4D97-AF65-F5344CB8AC3E}">
        <p14:creationId xmlns:p14="http://schemas.microsoft.com/office/powerpoint/2010/main" val="1179216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159992" y="755501"/>
            <a:ext cx="5895023" cy="1224136"/>
          </a:xfrm>
          <a:prstGeom prst="rect">
            <a:avLst/>
          </a:prstGeom>
          <a:solidFill>
            <a:srgbClr val="ED7D31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социальной функции языка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405503"/>
              </p:ext>
            </p:extLst>
          </p:nvPr>
        </p:nvGraphicFramePr>
        <p:xfrm>
          <a:off x="287784" y="2339676"/>
          <a:ext cx="9505056" cy="4893514"/>
        </p:xfrm>
        <a:graphic>
          <a:graphicData uri="http://schemas.openxmlformats.org/drawingml/2006/table">
            <a:tbl>
              <a:tblPr firstRow="1" bandRow="1"/>
              <a:tblGrid>
                <a:gridCol w="3552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2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378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2800" dirty="0">
                          <a:solidFill>
                            <a:schemeClr val="tx1"/>
                          </a:solidFill>
                        </a:rPr>
                        <a:t>социолингвистика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2800" b="0" dirty="0">
                          <a:solidFill>
                            <a:schemeClr val="tx1"/>
                          </a:solidFill>
                        </a:rPr>
                        <a:t>Англоязычные заимствования в речевом</a:t>
                      </a:r>
                      <a:r>
                        <a:rPr lang="ru-RU" sz="2800" b="0" baseline="0" dirty="0">
                          <a:solidFill>
                            <a:schemeClr val="tx1"/>
                          </a:solidFill>
                        </a:rPr>
                        <a:t> узусе разных социальных групп</a:t>
                      </a:r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73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2800" b="1" dirty="0"/>
                        <a:t>теория воздействия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2800" dirty="0"/>
                        <a:t>Языковое</a:t>
                      </a:r>
                      <a:r>
                        <a:rPr lang="ru-RU" sz="2800" baseline="0" dirty="0"/>
                        <a:t> варьирование как источник имплицитного воздействия в текстах баннерной рекламы</a:t>
                      </a:r>
                      <a:endParaRPr lang="ru-RU" sz="2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73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2800" b="1" dirty="0"/>
                        <a:t>политическая лингвистика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2800" dirty="0"/>
                        <a:t>Концептуализация</a:t>
                      </a:r>
                      <a:r>
                        <a:rPr lang="ru-RU" sz="2800" baseline="0" dirty="0"/>
                        <a:t> понятий «свой-чужой» в президентском дискурсе Дональда Трампа (на основе контент-анализа)</a:t>
                      </a:r>
                      <a:endParaRPr lang="ru-RU" sz="2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4159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95996" y="539477"/>
            <a:ext cx="5832648" cy="1296144"/>
          </a:xfrm>
          <a:prstGeom prst="rect">
            <a:avLst/>
          </a:prstGeom>
          <a:solidFill>
            <a:srgbClr val="ED7D31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гносеологической функции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232604"/>
              </p:ext>
            </p:extLst>
          </p:nvPr>
        </p:nvGraphicFramePr>
        <p:xfrm>
          <a:off x="359792" y="2267670"/>
          <a:ext cx="9505056" cy="5139401"/>
        </p:xfrm>
        <a:graphic>
          <a:graphicData uri="http://schemas.openxmlformats.org/drawingml/2006/table">
            <a:tbl>
              <a:tblPr firstRow="1" bandRow="1"/>
              <a:tblGrid>
                <a:gridCol w="3043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345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лексикология и лексикография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Лексикографическое</a:t>
                      </a:r>
                      <a:r>
                        <a:rPr lang="ru-RU" sz="2400" b="0" baseline="0" dirty="0">
                          <a:solidFill>
                            <a:schemeClr val="tx1"/>
                          </a:solidFill>
                        </a:rPr>
                        <a:t> описание наименований субъектов экономической деятельности в электронном глоссарии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45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терминология и </a:t>
                      </a:r>
                      <a:r>
                        <a:rPr lang="ru-RU" sz="2400" b="1" dirty="0" err="1">
                          <a:solidFill>
                            <a:schemeClr val="tx1"/>
                          </a:solidFill>
                        </a:rPr>
                        <a:t>терминография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Моделирование</a:t>
                      </a:r>
                      <a:r>
                        <a:rPr lang="ru-RU" sz="2400" b="0" baseline="0" dirty="0">
                          <a:solidFill>
                            <a:schemeClr val="tx1"/>
                          </a:solidFill>
                        </a:rPr>
                        <a:t> идеографического глоссария по складскому оборудованию и технике для складов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78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корпусная лингвистика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Оптимизация морфологической разметки в корпусе текстов (на</a:t>
                      </a:r>
                      <a:r>
                        <a:rPr lang="ru-RU" sz="2400" b="0" baseline="0" dirty="0">
                          <a:solidFill>
                            <a:schemeClr val="tx1"/>
                          </a:solidFill>
                        </a:rPr>
                        <a:t> материале корпуса текстов по радиоэлектронике)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15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полевая лингвистика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Решение</a:t>
                      </a:r>
                      <a:r>
                        <a:rPr lang="ru-RU" sz="2400" b="0" baseline="0" dirty="0">
                          <a:solidFill>
                            <a:schemeClr val="tx1"/>
                          </a:solidFill>
                        </a:rPr>
                        <a:t> самодостаточных лингвистических задач как средство описания языка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9522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232000" y="611485"/>
            <a:ext cx="5688632" cy="1152127"/>
          </a:xfrm>
          <a:prstGeom prst="rect">
            <a:avLst/>
          </a:prstGeom>
          <a:solidFill>
            <a:srgbClr val="ED7D3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когнитивной функции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377961"/>
              </p:ext>
            </p:extLst>
          </p:nvPr>
        </p:nvGraphicFramePr>
        <p:xfrm>
          <a:off x="287784" y="2483694"/>
          <a:ext cx="9289032" cy="4536533"/>
        </p:xfrm>
        <a:graphic>
          <a:graphicData uri="http://schemas.openxmlformats.org/drawingml/2006/table">
            <a:tbl>
              <a:tblPr firstRow="1" bandRow="1"/>
              <a:tblGrid>
                <a:gridCol w="3209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9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06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Компьютерная лингвистика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Моделирование структуры сюжета волшебной</a:t>
                      </a:r>
                      <a:r>
                        <a:rPr lang="ru-RU" sz="2400" b="0" baseline="0" dirty="0">
                          <a:solidFill>
                            <a:schemeClr val="tx1"/>
                          </a:solidFill>
                        </a:rPr>
                        <a:t> сказки 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</a:rPr>
                        <a:t>на основе формализма аффективных сюжетных единиц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06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Лингвистическая</a:t>
                      </a:r>
                      <a:r>
                        <a:rPr lang="ru-RU" sz="2400" b="1" baseline="0" dirty="0">
                          <a:solidFill>
                            <a:schemeClr val="tx1"/>
                          </a:solidFill>
                        </a:rPr>
                        <a:t> экспертиза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2400" dirty="0"/>
                        <a:t>Решение проблемы оскорбления в лингвистической </a:t>
                      </a:r>
                      <a:r>
                        <a:rPr lang="ru-RU" sz="2400" dirty="0" err="1"/>
                        <a:t>экспертологии</a:t>
                      </a:r>
                      <a:r>
                        <a:rPr lang="ru-RU" sz="2400" baseline="0" dirty="0"/>
                        <a:t> (на материале СМИ)</a:t>
                      </a:r>
                      <a:endParaRPr lang="ru-RU" sz="2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03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Психолингвистика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2400" dirty="0"/>
                        <a:t>Лексические способы выражения категории модальности в онтогенезе речи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8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Квантитативная лингвистика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ru-RU" sz="2400" dirty="0"/>
                        <a:t>Лингвистический</a:t>
                      </a:r>
                      <a:r>
                        <a:rPr lang="ru-RU" sz="2400" baseline="0" dirty="0"/>
                        <a:t> мониторинг употребления частиц в устной речи (на материале английского языка)</a:t>
                      </a:r>
                      <a:endParaRPr lang="ru-RU" sz="2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216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6017" y="755501"/>
            <a:ext cx="5328592" cy="936103"/>
          </a:xfrm>
          <a:solidFill>
            <a:srgbClr val="FF8D3F"/>
          </a:solidFill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816" y="2555701"/>
            <a:ext cx="8996809" cy="3595862"/>
          </a:xfrm>
        </p:spPr>
        <p:txBody>
          <a:bodyPr/>
          <a:lstStyle/>
          <a:p>
            <a:r>
              <a:rPr lang="ru-RU" dirty="0"/>
              <a:t>•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Общегуманитарные дисциплины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Лингвистические дисциплины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Иностранные языки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Основы математики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Основы программирования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62655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Lingvo_A</Template>
  <TotalTime>2749</TotalTime>
  <Words>649</Words>
  <Application>Microsoft Office PowerPoint</Application>
  <PresentationFormat>Произвольный</PresentationFormat>
  <Paragraphs>82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Roboto</vt:lpstr>
      <vt:lpstr>Times New Roman</vt:lpstr>
      <vt:lpstr>Тема Office</vt:lpstr>
      <vt:lpstr>  Профиль – 45.03.02_00 Теоретическая и прикладная лингвистика Квалификация – Бакалавр Срок обучения – 4 года  </vt:lpstr>
      <vt:lpstr>Вступительные испытания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Учебный план</vt:lpstr>
      <vt:lpstr>Лингвистические дисциплины</vt:lpstr>
      <vt:lpstr>Иностранные языки</vt:lpstr>
      <vt:lpstr>Дисциплины по выбору</vt:lpstr>
      <vt:lpstr>Основы математики  и программирования</vt:lpstr>
      <vt:lpstr>Практика</vt:lpstr>
      <vt:lpstr>Работа и дальнейшее образование</vt:lpstr>
      <vt:lpstr>Магистратура Направление подготовки: 45.04.02 «Лингвистика» </vt:lpstr>
      <vt:lpstr>Виды профессиональной деятельности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RePack by Diakov</dc:creator>
  <cp:lastModifiedBy>Кира Иноземцева</cp:lastModifiedBy>
  <cp:revision>94</cp:revision>
  <cp:lastPrinted>1601-01-01T00:00:00Z</cp:lastPrinted>
  <dcterms:created xsi:type="dcterms:W3CDTF">2016-12-17T21:56:42Z</dcterms:created>
  <dcterms:modified xsi:type="dcterms:W3CDTF">2020-04-10T08:25:51Z</dcterms:modified>
</cp:coreProperties>
</file>